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00000"/>
    <a:srgbClr val="558ED5"/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2094" y="10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10652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5119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231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991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9326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7825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349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228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2367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2980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1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EC91C1-17C0-4DFA-9497-70FB6360FAAB}" type="datetimeFigureOut">
              <a:rPr kumimoji="1" lang="ja-JP" altLang="en-US" smtClean="0"/>
              <a:t>2025/7/7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D38720-D8B5-4CB1-9F95-9128F1C7B76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527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図 18" descr="屋外, フェンス, 干し草, 木 が含まれている画像&#10;&#10;自動的に生成された説明">
            <a:extLst>
              <a:ext uri="{FF2B5EF4-FFF2-40B4-BE49-F238E27FC236}">
                <a16:creationId xmlns:a16="http://schemas.microsoft.com/office/drawing/2014/main" id="{9364F45B-91A2-83B4-BE03-307CF1C45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172" y="326446"/>
            <a:ext cx="2507697" cy="1566890"/>
          </a:xfrm>
          <a:prstGeom prst="rect">
            <a:avLst/>
          </a:prstGeom>
        </p:spPr>
      </p:pic>
      <p:pic>
        <p:nvPicPr>
          <p:cNvPr id="46" name="図 45" descr="フェンス, 木, 建物, 座る が含まれている画像&#10;&#10;自動的に生成された説明">
            <a:extLst>
              <a:ext uri="{FF2B5EF4-FFF2-40B4-BE49-F238E27FC236}">
                <a16:creationId xmlns:a16="http://schemas.microsoft.com/office/drawing/2014/main" id="{9DA797AD-152A-77E8-7BA2-3FA8CBB1CDF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583640"/>
            <a:ext cx="2491140" cy="1574649"/>
          </a:xfrm>
          <a:prstGeom prst="rect">
            <a:avLst/>
          </a:prstGeom>
        </p:spPr>
      </p:pic>
      <p:pic>
        <p:nvPicPr>
          <p:cNvPr id="49" name="図 48" descr="森の中のキリン&#10;&#10;中程度の精度で自動的に生成された説明">
            <a:extLst>
              <a:ext uri="{FF2B5EF4-FFF2-40B4-BE49-F238E27FC236}">
                <a16:creationId xmlns:a16="http://schemas.microsoft.com/office/drawing/2014/main" id="{4125A64F-4EF8-BDA5-3A9A-2E6B8415C96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6223" y="326446"/>
            <a:ext cx="4455847" cy="3171658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>
            <a:off x="-5171" y="4902474"/>
            <a:ext cx="6874266" cy="169098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1748142" y="4987044"/>
            <a:ext cx="5109858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 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ja-JP" altLang="en-US" sz="12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7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 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日（木）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9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00</a:t>
            </a:r>
            <a:endParaRPr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AutoShape 93"/>
          <p:cNvSpPr>
            <a:spLocks noChangeArrowheads="1"/>
          </p:cNvSpPr>
          <p:nvPr/>
        </p:nvSpPr>
        <p:spPr bwMode="auto">
          <a:xfrm>
            <a:off x="1116668" y="5050668"/>
            <a:ext cx="576064" cy="264696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日　時</a:t>
            </a:r>
          </a:p>
        </p:txBody>
      </p:sp>
      <p:sp>
        <p:nvSpPr>
          <p:cNvPr id="9" name="AutoShape 93"/>
          <p:cNvSpPr>
            <a:spLocks noChangeArrowheads="1"/>
          </p:cNvSpPr>
          <p:nvPr/>
        </p:nvSpPr>
        <p:spPr bwMode="auto">
          <a:xfrm>
            <a:off x="1116668" y="5416200"/>
            <a:ext cx="576064" cy="256387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会　場</a:t>
            </a:r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1688291" y="5441716"/>
            <a:ext cx="5180804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えがお健康スタジアム会議室（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106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107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　〒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861-8012  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熊本市東区平山町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2776</a:t>
            </a: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1685852" y="5778204"/>
            <a:ext cx="3770791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熊本市　森の都推進部  花とみどり協働課（℡</a:t>
            </a:r>
            <a:r>
              <a:rPr lang="en-US" altLang="ja-JP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328-2352</a:t>
            </a:r>
            <a:r>
              <a:rPr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lang="en-US" altLang="ja-JP" sz="1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" name="AutoShape 93"/>
          <p:cNvSpPr>
            <a:spLocks noChangeArrowheads="1"/>
          </p:cNvSpPr>
          <p:nvPr/>
        </p:nvSpPr>
        <p:spPr bwMode="auto">
          <a:xfrm>
            <a:off x="1109788" y="5751499"/>
            <a:ext cx="576064" cy="287959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事業主体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338186" y="307563"/>
            <a:ext cx="6196549" cy="1135850"/>
          </a:xfrm>
          <a:prstGeom prst="rect">
            <a:avLst/>
          </a:prstGeom>
          <a:solidFill>
            <a:schemeClr val="accent5">
              <a:lumMod val="50000"/>
              <a:alpha val="45098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Text Box 10"/>
          <p:cNvSpPr txBox="1">
            <a:spLocks noChangeArrowheads="1"/>
          </p:cNvSpPr>
          <p:nvPr/>
        </p:nvSpPr>
        <p:spPr bwMode="auto">
          <a:xfrm rot="16200000">
            <a:off x="2987201" y="-2369130"/>
            <a:ext cx="898516" cy="6772615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rgbClr val="C0C0C0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ぼくたちのゴシック" pitchFamily="50" charset="-128"/>
                <a:ea typeface="ぼくたちのゴシック" pitchFamily="50" charset="-128"/>
                <a:cs typeface="メイリオ" pitchFamily="50" charset="-128"/>
              </a:rPr>
              <a:t>令和</a:t>
            </a:r>
            <a:r>
              <a:rPr lang="en-US" altLang="ja-JP" b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ぼくたちのゴシック" pitchFamily="50" charset="-128"/>
                <a:ea typeface="ぼくたちのゴシック" pitchFamily="50" charset="-128"/>
                <a:cs typeface="メイリオ" pitchFamily="50" charset="-128"/>
              </a:rPr>
              <a:t>7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ぼくたちのゴシック" pitchFamily="50" charset="-128"/>
                <a:ea typeface="ぼくたちのゴシック" pitchFamily="50" charset="-128"/>
                <a:cs typeface="メイリオ" pitchFamily="50" charset="-128"/>
              </a:rPr>
              <a:t>年度</a:t>
            </a:r>
            <a:endParaRPr lang="en-US" altLang="ja-JP" b="1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ぼくたちのゴシック" pitchFamily="50" charset="-128"/>
              <a:ea typeface="ぼくたちのゴシック" pitchFamily="50" charset="-128"/>
              <a:cs typeface="メイリオ" pitchFamily="50" charset="-128"/>
            </a:endParaRPr>
          </a:p>
          <a:p>
            <a:pPr algn="ct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endParaRPr lang="en-US" altLang="zh-TW" b="1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ぼくたちのゴシック" pitchFamily="50" charset="-128"/>
              <a:ea typeface="ぼくたちのゴシック" pitchFamily="50" charset="-128"/>
              <a:cs typeface="メイリオ" pitchFamily="50" charset="-128"/>
            </a:endParaRPr>
          </a:p>
          <a:p>
            <a:pPr algn="ctr" eaLnBrk="1" hangingPunct="1">
              <a:lnSpc>
                <a:spcPts val="1700"/>
              </a:lnSpc>
              <a:spcBef>
                <a:spcPct val="0"/>
              </a:spcBef>
              <a:buFontTx/>
              <a:buNone/>
            </a:pPr>
            <a:r>
              <a:rPr lang="zh-TW" altLang="en-US" b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ぼくたちのゴシック" pitchFamily="50" charset="-128"/>
                <a:ea typeface="ぼくたちのゴシック" pitchFamily="50" charset="-128"/>
                <a:cs typeface="メイリオ" pitchFamily="50" charset="-128"/>
              </a:rPr>
              <a:t>放置竹林有効利用推進事業</a:t>
            </a:r>
            <a:r>
              <a:rPr lang="ja-JP" altLang="en-US" b="1" dirty="0">
                <a:solidFill>
                  <a:schemeClr val="bg1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  <a:latin typeface="ぼくたちのゴシック" pitchFamily="50" charset="-128"/>
                <a:ea typeface="ぼくたちのゴシック" pitchFamily="50" charset="-128"/>
                <a:cs typeface="メイリオ" pitchFamily="50" charset="-128"/>
              </a:rPr>
              <a:t>説明会　</a:t>
            </a:r>
            <a:endParaRPr lang="en-US" altLang="ja-JP" b="1" dirty="0">
              <a:solidFill>
                <a:schemeClr val="bg1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ぼくたちのゴシック" pitchFamily="50" charset="-128"/>
              <a:ea typeface="ぼくたちのゴシック" pitchFamily="50" charset="-128"/>
              <a:cs typeface="メイリオ" pitchFamily="50" charset="-128"/>
            </a:endParaRPr>
          </a:p>
        </p:txBody>
      </p:sp>
      <p:sp>
        <p:nvSpPr>
          <p:cNvPr id="17" name="Text Box 24"/>
          <p:cNvSpPr txBox="1">
            <a:spLocks noChangeArrowheads="1"/>
          </p:cNvSpPr>
          <p:nvPr/>
        </p:nvSpPr>
        <p:spPr bwMode="auto">
          <a:xfrm>
            <a:off x="-675" y="-19341"/>
            <a:ext cx="6874267" cy="350247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square" lIns="83969" tIns="41985" rIns="83969" bIns="41985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>
              <a:lnSpc>
                <a:spcPct val="120000"/>
              </a:lnSpc>
            </a:pPr>
            <a:r>
              <a:rPr lang="ja-JP" altLang="en-US" sz="1500" b="1" dirty="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熊本市　市民との協働の森づくり</a:t>
            </a:r>
          </a:p>
        </p:txBody>
      </p:sp>
      <p:sp>
        <p:nvSpPr>
          <p:cNvPr id="47" name="正方形/長方形 46"/>
          <p:cNvSpPr/>
          <p:nvPr/>
        </p:nvSpPr>
        <p:spPr>
          <a:xfrm>
            <a:off x="-5172" y="2998820"/>
            <a:ext cx="6874266" cy="1925497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41" name="正方形/長方形 40"/>
          <p:cNvSpPr/>
          <p:nvPr/>
        </p:nvSpPr>
        <p:spPr>
          <a:xfrm>
            <a:off x="6758" y="3029406"/>
            <a:ext cx="6707485" cy="17884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放置され荒廃した竹林を整備した後、伐った竹の処理にお困りの団体に対して、粉砕サポート隊と一緒に竹粉砕機の貸出支援を行います。</a:t>
            </a: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熊本市内の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500㎡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以上の竹林で利用いただけますので、お気軽にご参加ください。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粉砕作業をサポートいただくサポート隊の募集も行います。サポート隊になるためには要件がございますので、希望される団体は必ずご参加ください。</a:t>
            </a:r>
            <a:endParaRPr lang="en-US" altLang="ja-JP" sz="14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l"/>
            </a:pP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事業内容が令和</a:t>
            </a:r>
            <a:r>
              <a:rPr lang="en-US" altLang="ja-JP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6</a:t>
            </a:r>
            <a:r>
              <a:rPr lang="ja-JP" altLang="en-US" sz="14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年度と一部異なりますので、過去に利用された方もご参加ください。</a:t>
            </a:r>
          </a:p>
        </p:txBody>
      </p:sp>
      <p:sp>
        <p:nvSpPr>
          <p:cNvPr id="42" name="正方形/長方形 41"/>
          <p:cNvSpPr/>
          <p:nvPr/>
        </p:nvSpPr>
        <p:spPr>
          <a:xfrm>
            <a:off x="4470194" y="7665070"/>
            <a:ext cx="1060201" cy="5789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サンプル店舗１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朝焼きベーグル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200</a:t>
            </a:r>
            <a:r>
              <a:rPr lang="ja-JP" altLang="en-US" sz="1000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円</a:t>
            </a:r>
            <a:endParaRPr lang="en-US" altLang="ja-JP" sz="1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AutoShape 93">
            <a:extLst>
              <a:ext uri="{FF2B5EF4-FFF2-40B4-BE49-F238E27FC236}">
                <a16:creationId xmlns:a16="http://schemas.microsoft.com/office/drawing/2014/main" id="{4D407898-F9A5-F315-903C-A7E85646E6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6668" y="6196152"/>
            <a:ext cx="576064" cy="269986"/>
          </a:xfrm>
          <a:prstGeom prst="roundRect">
            <a:avLst>
              <a:gd name="adj" fmla="val 50000"/>
            </a:avLst>
          </a:pr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lIns="83969" tIns="41985" rIns="83969" bIns="41985" anchor="ctr"/>
          <a:lstStyle>
            <a:lvl1pPr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9pPr>
          </a:lstStyle>
          <a:p>
            <a:pPr algn="ctr" eaLnBrk="1" hangingPunct="1"/>
            <a:r>
              <a:rPr lang="ja-JP" altLang="en-US" sz="800" dirty="0">
                <a:solidFill>
                  <a:schemeClr val="bg1"/>
                </a:solidFill>
                <a:ea typeface="メイリオ" pitchFamily="50" charset="-128"/>
                <a:cs typeface="メイリオ" pitchFamily="50" charset="-128"/>
              </a:rPr>
              <a:t>問合せ</a:t>
            </a:r>
          </a:p>
        </p:txBody>
      </p:sp>
      <p:sp>
        <p:nvSpPr>
          <p:cNvPr id="51" name="Text Box 13">
            <a:extLst>
              <a:ext uri="{FF2B5EF4-FFF2-40B4-BE49-F238E27FC236}">
                <a16:creationId xmlns:a16="http://schemas.microsoft.com/office/drawing/2014/main" id="{5DDD04DE-7C68-99F7-8342-328DAB4BCE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732" y="6081838"/>
            <a:ext cx="4529045" cy="5078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熊本市東区戸島</a:t>
            </a: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</a:t>
            </a: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丁目</a:t>
            </a: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</a:t>
            </a: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35</a:t>
            </a: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号</a:t>
            </a:r>
            <a:endParaRPr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None/>
            </a:pP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熊本県森林組合連合会　担当　井野・矢野</a:t>
            </a:r>
            <a:endParaRPr lang="en-US" altLang="ja-JP" sz="9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096-285-8688 fax</a:t>
            </a:r>
            <a:r>
              <a:rPr lang="ja-JP" altLang="en-US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9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096-285-8651</a:t>
            </a:r>
          </a:p>
        </p:txBody>
      </p:sp>
      <p:cxnSp>
        <p:nvCxnSpPr>
          <p:cNvPr id="53" name="直線コネクタ 52">
            <a:extLst>
              <a:ext uri="{FF2B5EF4-FFF2-40B4-BE49-F238E27FC236}">
                <a16:creationId xmlns:a16="http://schemas.microsoft.com/office/drawing/2014/main" id="{FD4C6A11-1905-A864-CE4B-0B1E5BB2CC29}"/>
              </a:ext>
            </a:extLst>
          </p:cNvPr>
          <p:cNvCxnSpPr/>
          <p:nvPr/>
        </p:nvCxnSpPr>
        <p:spPr>
          <a:xfrm>
            <a:off x="0" y="6660232"/>
            <a:ext cx="6858000" cy="0"/>
          </a:xfrm>
          <a:prstGeom prst="line">
            <a:avLst/>
          </a:prstGeom>
          <a:ln w="15875"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4" name="表 54">
            <a:extLst>
              <a:ext uri="{FF2B5EF4-FFF2-40B4-BE49-F238E27FC236}">
                <a16:creationId xmlns:a16="http://schemas.microsoft.com/office/drawing/2014/main" id="{CDB02A2A-8C29-7169-CE8B-8BD73F4F6A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89075"/>
              </p:ext>
            </p:extLst>
          </p:nvPr>
        </p:nvGraphicFramePr>
        <p:xfrm>
          <a:off x="13668" y="6682508"/>
          <a:ext cx="6840504" cy="244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35212">
                  <a:extLst>
                    <a:ext uri="{9D8B030D-6E8A-4147-A177-3AD203B41FA5}">
                      <a16:colId xmlns:a16="http://schemas.microsoft.com/office/drawing/2014/main" val="185995619"/>
                    </a:ext>
                  </a:extLst>
                </a:gridCol>
                <a:gridCol w="4505292">
                  <a:extLst>
                    <a:ext uri="{9D8B030D-6E8A-4147-A177-3AD203B41FA5}">
                      <a16:colId xmlns:a16="http://schemas.microsoft.com/office/drawing/2014/main" val="4113240957"/>
                    </a:ext>
                  </a:extLst>
                </a:gridCol>
              </a:tblGrid>
              <a:tr h="407594">
                <a:tc gridSpan="2"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参加申し込み（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でお申し込みください）　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FAX</a:t>
                      </a:r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送付先：</a:t>
                      </a:r>
                      <a:r>
                        <a:rPr kumimoji="1" lang="en-US" altLang="ja-JP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096-285-8651</a:t>
                      </a:r>
                      <a:endParaRPr kumimoji="1" lang="ja-JP" altLang="en-US" sz="14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464241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団体名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417689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0257638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参加者名（複数の場合）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4490718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連絡先住所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7830457"/>
                  </a:ext>
                </a:extLst>
              </a:tr>
              <a:tr h="407594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3574063"/>
                  </a:ext>
                </a:extLst>
              </a:tr>
            </a:tbl>
          </a:graphicData>
        </a:graphic>
      </p:graphicFrame>
      <p:pic>
        <p:nvPicPr>
          <p:cNvPr id="3" name="図 2" descr="QR コード&#10;&#10;自動的に生成された説明">
            <a:extLst>
              <a:ext uri="{FF2B5EF4-FFF2-40B4-BE49-F238E27FC236}">
                <a16:creationId xmlns:a16="http://schemas.microsoft.com/office/drawing/2014/main" id="{050E3D60-74A9-DA1E-EC3C-CBD0155BEC4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235" y="5387154"/>
            <a:ext cx="883396" cy="883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45020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>
            <a:alpha val="76863"/>
          </a:srgb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224</TotalTime>
  <Words>223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ぼくたちのゴシック</vt:lpstr>
      <vt:lpstr>メイリオ</vt:lpstr>
      <vt:lpstr>Arial</vt:lpstr>
      <vt:lpstr>Calibri</vt:lpstr>
      <vt:lpstr>Wingdings</vt:lpstr>
      <vt:lpstr>Office ​​テーマ</vt:lpstr>
      <vt:lpstr>PowerPoint プレゼンテーション</vt:lpstr>
    </vt:vector>
  </TitlesOfParts>
  <Company>www.tempworks.org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TEMPWORKS テンプレート</dc:title>
  <dc:subject>www.tempworks.org　テンプレート</dc:subject>
  <dc:creator>www.tempworks.org</dc:creator>
  <cp:keywords>テンプレート</cp:keywords>
  <cp:lastModifiedBy>矢野 呼晴</cp:lastModifiedBy>
  <cp:revision>32</cp:revision>
  <cp:lastPrinted>2022-05-25T05:21:15Z</cp:lastPrinted>
  <dcterms:created xsi:type="dcterms:W3CDTF">2015-02-02T08:53:02Z</dcterms:created>
  <dcterms:modified xsi:type="dcterms:W3CDTF">2025-07-07T07:43:26Z</dcterms:modified>
</cp:coreProperties>
</file>